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5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d2387b5ef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d2387b5ef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d2387b5ef_6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d2387b5ef_6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d2387b5ef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d2387b5ef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d77b5b347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d77b5b347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oCam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d2387b5ef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d2387b5ef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d2387b5ef_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d2387b5ef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d2387b5ef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d2387b5e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77b5b347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d77b5b347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8e0cd3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d8e0cd3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d2387b5ef_6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d2387b5ef_6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d2387b5ef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d2387b5ef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d2387b5ef_6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d2387b5ef_6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d2387b5ef_6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d2387b5ef_6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d77b5b347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d77b5b347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2387b5ef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d2387b5ef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d2387b5ef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d2387b5ef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d2387b5ef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d2387b5ef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d77b5b347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d77b5b347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d2387b5ef_6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d2387b5ef_6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2387b5ef_6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d2387b5ef_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2387b5ef_6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d2387b5ef_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1368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11368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11368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rgbClr val="113687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rgbClr val="113687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7773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113687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pkMvNHQDXav-GrvllCZcV5kn_gpgzLvd/view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10" Type="http://schemas.openxmlformats.org/officeDocument/2006/relationships/image" Target="../media/image37.png"/><Relationship Id="rId9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 flipH="1">
            <a:off x="0" y="1765800"/>
            <a:ext cx="9144000" cy="2639400"/>
          </a:xfrm>
          <a:prstGeom prst="rtTriangle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0" r="0" t="13126"/>
          <a:stretch/>
        </p:blipFill>
        <p:spPr>
          <a:xfrm>
            <a:off x="0" y="4405200"/>
            <a:ext cx="9144000" cy="7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type="ctrTitle"/>
          </p:nvPr>
        </p:nvSpPr>
        <p:spPr>
          <a:xfrm>
            <a:off x="488475" y="1112475"/>
            <a:ext cx="41892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6조  업 빛 투</a:t>
            </a:r>
            <a:endParaRPr b="1" sz="60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4">
            <a:alphaModFix/>
          </a:blip>
          <a:srcRect b="0" l="1797" r="0" t="0"/>
          <a:stretch/>
        </p:blipFill>
        <p:spPr>
          <a:xfrm>
            <a:off x="6463300" y="3944200"/>
            <a:ext cx="2590198" cy="9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-1191750" y="4210300"/>
            <a:ext cx="10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#113687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뉴스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27730" l="0" r="0" t="0"/>
          <a:stretch/>
        </p:blipFill>
        <p:spPr>
          <a:xfrm>
            <a:off x="472275" y="1495575"/>
            <a:ext cx="3209675" cy="29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721" y="1529550"/>
            <a:ext cx="4871029" cy="278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4638575" y="1860950"/>
            <a:ext cx="3409500" cy="3366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4638575" y="3638075"/>
            <a:ext cx="2803200" cy="7146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5001419" y="2290300"/>
            <a:ext cx="571500" cy="1101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25" y="1881077"/>
            <a:ext cx="4800376" cy="26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970" y="986850"/>
            <a:ext cx="3002481" cy="37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유튜브 스크립트</a:t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25" y="1206350"/>
            <a:ext cx="1822000" cy="10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4286350" y="2326075"/>
            <a:ext cx="933000" cy="14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3687"/>
          </a:solidFill>
          <a:ln cap="flat" cmpd="sng" w="9525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유튜브 스크립트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807" y="3220845"/>
            <a:ext cx="3253850" cy="14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 rotWithShape="1">
          <a:blip r:embed="rId4">
            <a:alphaModFix/>
          </a:blip>
          <a:srcRect b="0" l="0" r="46478" t="0"/>
          <a:stretch/>
        </p:blipFill>
        <p:spPr>
          <a:xfrm>
            <a:off x="5513487" y="2126200"/>
            <a:ext cx="3296475" cy="7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84400"/>
            <a:ext cx="4246051" cy="33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252700" y="3799025"/>
            <a:ext cx="1287900" cy="3366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252700" y="4352750"/>
            <a:ext cx="1287900" cy="2934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 title="녹화_2021_09_03_01_03_42_42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913" y="218951"/>
            <a:ext cx="6274175" cy="4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5">
            <a:alphaModFix/>
          </a:blip>
          <a:srcRect b="0" l="1797" r="0" t="0"/>
          <a:stretch/>
        </p:blipFill>
        <p:spPr>
          <a:xfrm>
            <a:off x="7807800" y="4603675"/>
            <a:ext cx="1336202" cy="4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00" y="1041325"/>
            <a:ext cx="7980332" cy="371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Warehouse 구축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11700" y="926550"/>
            <a:ext cx="31275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</a:rPr>
              <a:t>한국어 NLP</a:t>
            </a:r>
            <a:endParaRPr b="1" sz="16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</a:rPr>
              <a:t>매체별</a:t>
            </a:r>
            <a:endParaRPr sz="1500"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romanLcPeriod"/>
            </a:pPr>
            <a:r>
              <a:rPr lang="ko" sz="1500">
                <a:solidFill>
                  <a:schemeClr val="lt1"/>
                </a:solidFill>
              </a:rPr>
              <a:t>뉴스 매체</a:t>
            </a:r>
            <a:endParaRPr sz="1500"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romanLcPeriod"/>
            </a:pPr>
            <a:r>
              <a:rPr lang="ko" sz="1500">
                <a:solidFill>
                  <a:schemeClr val="lt1"/>
                </a:solidFill>
              </a:rPr>
              <a:t>유튜브 채널 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LcPeriod"/>
            </a:pPr>
            <a:r>
              <a:rPr lang="ko" sz="1500">
                <a:solidFill>
                  <a:schemeClr val="lt1"/>
                </a:solidFill>
              </a:rPr>
              <a:t>감성 분석</a:t>
            </a:r>
            <a:endParaRPr sz="1500"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romanLcPeriod"/>
            </a:pPr>
            <a:r>
              <a:rPr lang="ko" sz="1500">
                <a:solidFill>
                  <a:schemeClr val="lt1"/>
                </a:solidFill>
              </a:rPr>
              <a:t>감성사전을 통해</a:t>
            </a:r>
            <a:br>
              <a:rPr lang="ko" sz="1500">
                <a:solidFill>
                  <a:schemeClr val="lt1"/>
                </a:solidFill>
              </a:rPr>
            </a:br>
            <a:r>
              <a:rPr lang="ko" sz="1500">
                <a:solidFill>
                  <a:schemeClr val="lt1"/>
                </a:solidFill>
              </a:rPr>
              <a:t>감성 점수 도출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LcPeriod"/>
            </a:pPr>
            <a:r>
              <a:rPr lang="ko" sz="1500">
                <a:solidFill>
                  <a:schemeClr val="lt1"/>
                </a:solidFill>
              </a:rPr>
              <a:t>등락 예측 - 분류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1" lang="ko" sz="1500">
                <a:solidFill>
                  <a:schemeClr val="lt1"/>
                </a:solidFill>
              </a:rPr>
              <a:t>LSTM </a:t>
            </a:r>
            <a:r>
              <a:rPr lang="ko" sz="1500">
                <a:solidFill>
                  <a:schemeClr val="lt1"/>
                </a:solidFill>
              </a:rPr>
              <a:t>- 등락 예측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1" lang="ko" sz="1500">
                <a:solidFill>
                  <a:schemeClr val="lt1"/>
                </a:solidFill>
              </a:rPr>
              <a:t>NLP &amp; LSTM</a:t>
            </a:r>
            <a:br>
              <a:rPr b="1" lang="ko" sz="1500">
                <a:solidFill>
                  <a:schemeClr val="lt1"/>
                </a:solidFill>
              </a:rPr>
            </a:br>
            <a:r>
              <a:rPr b="1" lang="ko" sz="1500">
                <a:solidFill>
                  <a:schemeClr val="lt1"/>
                </a:solidFill>
              </a:rPr>
              <a:t>업빛투 주가 등락 예측 모델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분석</a:t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949" y="1398547"/>
            <a:ext cx="4921524" cy="21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1797" r="0" t="0"/>
          <a:stretch/>
        </p:blipFill>
        <p:spPr>
          <a:xfrm>
            <a:off x="7807800" y="4603675"/>
            <a:ext cx="1336202" cy="4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데이터 분석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2517600" y="1226900"/>
            <a:ext cx="4594800" cy="248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2691241" y="1477288"/>
            <a:ext cx="1858200" cy="1037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사전 제작 - 기로딕</a:t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552850" y="170970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뉴스 데이터</a:t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552850" y="286915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YouTube 스크립트</a:t>
            </a:r>
            <a:endParaRPr sz="1200"/>
          </a:p>
        </p:txBody>
      </p:sp>
      <p:sp>
        <p:nvSpPr>
          <p:cNvPr id="211" name="Google Shape;211;p28"/>
          <p:cNvSpPr/>
          <p:nvPr/>
        </p:nvSpPr>
        <p:spPr>
          <a:xfrm>
            <a:off x="552850" y="402860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주가 데이터</a:t>
            </a: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3127200" y="1823350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 언론사</a:t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3127200" y="2804525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 채널</a:t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2717250" y="380925"/>
            <a:ext cx="18582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업종 · 종목 이슈</a:t>
            </a:r>
            <a:endParaRPr/>
          </a:p>
        </p:txBody>
      </p:sp>
      <p:cxnSp>
        <p:nvCxnSpPr>
          <p:cNvPr id="215" name="Google Shape;215;p28"/>
          <p:cNvCxnSpPr>
            <a:stCxn id="210" idx="4"/>
          </p:cNvCxnSpPr>
          <p:nvPr/>
        </p:nvCxnSpPr>
        <p:spPr>
          <a:xfrm>
            <a:off x="2020650" y="3165188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8"/>
          <p:cNvCxnSpPr>
            <a:stCxn id="211" idx="4"/>
          </p:cNvCxnSpPr>
          <p:nvPr/>
        </p:nvCxnSpPr>
        <p:spPr>
          <a:xfrm>
            <a:off x="2020650" y="4324638"/>
            <a:ext cx="538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8"/>
          <p:cNvCxnSpPr/>
          <p:nvPr/>
        </p:nvCxnSpPr>
        <p:spPr>
          <a:xfrm>
            <a:off x="7112400" y="2360650"/>
            <a:ext cx="29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8"/>
          <p:cNvSpPr/>
          <p:nvPr/>
        </p:nvSpPr>
        <p:spPr>
          <a:xfrm>
            <a:off x="3127200" y="2158150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 언론사</a:t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3127200" y="3150200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 채널</a:t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>
            <a:off x="7401280" y="1226900"/>
            <a:ext cx="1364100" cy="33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미디어 이슈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&amp;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시계열 예측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상승/하락/보합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분류 분석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7492400" y="1327200"/>
            <a:ext cx="382500" cy="382500"/>
          </a:xfrm>
          <a:prstGeom prst="ellipse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5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2" name="Google Shape;222;p28"/>
          <p:cNvSpPr/>
          <p:nvPr/>
        </p:nvSpPr>
        <p:spPr>
          <a:xfrm>
            <a:off x="4128496" y="4066050"/>
            <a:ext cx="1572900" cy="519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시계열 예측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</a:t>
            </a:r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2717250" y="732017"/>
            <a:ext cx="1858200" cy="6780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토픽 모델링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워드 클라우드</a:t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3733263" y="4142263"/>
            <a:ext cx="382500" cy="3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4</a:t>
            </a:r>
            <a:endParaRPr b="1">
              <a:solidFill>
                <a:srgbClr val="113687"/>
              </a:solidFill>
            </a:endParaRPr>
          </a:p>
        </p:txBody>
      </p:sp>
      <p:cxnSp>
        <p:nvCxnSpPr>
          <p:cNvPr id="225" name="Google Shape;225;p28"/>
          <p:cNvCxnSpPr>
            <a:stCxn id="208" idx="3"/>
          </p:cNvCxnSpPr>
          <p:nvPr/>
        </p:nvCxnSpPr>
        <p:spPr>
          <a:xfrm>
            <a:off x="4549441" y="1995988"/>
            <a:ext cx="46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8"/>
          <p:cNvCxnSpPr/>
          <p:nvPr/>
        </p:nvCxnSpPr>
        <p:spPr>
          <a:xfrm>
            <a:off x="4325425" y="3074000"/>
            <a:ext cx="66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8"/>
          <p:cNvSpPr/>
          <p:nvPr/>
        </p:nvSpPr>
        <p:spPr>
          <a:xfrm>
            <a:off x="5000225" y="1747150"/>
            <a:ext cx="1953300" cy="160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상승 / 하락 / 보합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5047763" y="1801613"/>
            <a:ext cx="382500" cy="382500"/>
          </a:xfrm>
          <a:prstGeom prst="ellipse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2594500" y="896700"/>
            <a:ext cx="382500" cy="3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1</a:t>
            </a:r>
            <a:endParaRPr b="1">
              <a:solidFill>
                <a:srgbClr val="113687"/>
              </a:solidFill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5294825" y="2627775"/>
            <a:ext cx="1364100" cy="5922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예측 정확도</a:t>
            </a: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7523375" y="3932575"/>
            <a:ext cx="1119900" cy="5922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예측 정확도</a:t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4993225" y="765775"/>
            <a:ext cx="1953300" cy="644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주식 감성 분석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워드 클라우드</a:t>
            </a:r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4800600" y="896700"/>
            <a:ext cx="382500" cy="3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2</a:t>
            </a:r>
            <a:endParaRPr b="1">
              <a:solidFill>
                <a:srgbClr val="113687"/>
              </a:solidFill>
            </a:endParaRPr>
          </a:p>
        </p:txBody>
      </p:sp>
      <p:cxnSp>
        <p:nvCxnSpPr>
          <p:cNvPr id="234" name="Google Shape;234;p28"/>
          <p:cNvCxnSpPr/>
          <p:nvPr/>
        </p:nvCxnSpPr>
        <p:spPr>
          <a:xfrm>
            <a:off x="3620350" y="2564663"/>
            <a:ext cx="0" cy="18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8"/>
          <p:cNvCxnSpPr/>
          <p:nvPr/>
        </p:nvCxnSpPr>
        <p:spPr>
          <a:xfrm>
            <a:off x="2020650" y="2005713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03275" y="44505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100">
                <a:solidFill>
                  <a:schemeClr val="lt1"/>
                </a:solidFill>
              </a:rPr>
              <a:t>Giro Dic</a:t>
            </a:r>
            <a:endParaRPr b="1" sz="6100">
              <a:solidFill>
                <a:schemeClr val="lt1"/>
              </a:solidFill>
            </a:endParaRPr>
          </a:p>
        </p:txBody>
      </p:sp>
      <p:sp>
        <p:nvSpPr>
          <p:cNvPr id="241" name="Google Shape;241;p29"/>
          <p:cNvSpPr txBox="1"/>
          <p:nvPr>
            <p:ph type="title"/>
          </p:nvPr>
        </p:nvSpPr>
        <p:spPr>
          <a:xfrm>
            <a:off x="413625" y="2571750"/>
            <a:ext cx="58344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EFEFEF"/>
                </a:solidFill>
              </a:rPr>
              <a:t>주식 예측 분석을 위한 감성 사전 </a:t>
            </a:r>
            <a:endParaRPr b="1" sz="2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035" y="2320674"/>
            <a:ext cx="1256722" cy="76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425" y="2320672"/>
            <a:ext cx="1256722" cy="91857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544038" y="1751734"/>
            <a:ext cx="479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출처 : 김현중 외 3인, 「온라인 뉴스 기사를 활용한 경제심리보조지수 개발」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00" y="909125"/>
            <a:ext cx="47910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156" y="2320687"/>
            <a:ext cx="1173369" cy="194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6247" y="2320671"/>
            <a:ext cx="1055338" cy="205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8">
            <a:alphaModFix/>
          </a:blip>
          <a:srcRect b="0" l="43489" r="35809" t="53774"/>
          <a:stretch/>
        </p:blipFill>
        <p:spPr>
          <a:xfrm>
            <a:off x="592300" y="2320675"/>
            <a:ext cx="1495575" cy="15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 rot="5400000">
            <a:off x="2031320" y="3141050"/>
            <a:ext cx="546300" cy="2014200"/>
          </a:xfrm>
          <a:prstGeom prst="bentUpArrow">
            <a:avLst>
              <a:gd fmla="val 15772" name="adj1"/>
              <a:gd fmla="val 25000" name="adj2"/>
              <a:gd fmla="val 26517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36606" y="491100"/>
            <a:ext cx="2834068" cy="7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91825" y="1282850"/>
            <a:ext cx="1545966" cy="4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감성 분석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8">
            <a:alphaModFix/>
          </a:blip>
          <a:srcRect b="0" l="84926" r="0" t="53774"/>
          <a:stretch/>
        </p:blipFill>
        <p:spPr>
          <a:xfrm>
            <a:off x="2087863" y="2320675"/>
            <a:ext cx="1089013" cy="15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b="0" l="0" r="0" t="1048"/>
          <a:stretch/>
        </p:blipFill>
        <p:spPr>
          <a:xfrm>
            <a:off x="0" y="406900"/>
            <a:ext cx="9144000" cy="43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50" y="1135975"/>
            <a:ext cx="59853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Arial"/>
                <a:ea typeface="Arial"/>
                <a:cs typeface="Arial"/>
                <a:sym typeface="Arial"/>
              </a:rPr>
              <a:t>뉴스 매체와 유튜버의 주식가격 등락 예측 정확도 분석</a:t>
            </a:r>
            <a:endParaRPr sz="9200"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2426225"/>
            <a:ext cx="6058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미디어 키워드 분석으로 업종별 이슈가 한국 주식에 미치는 영향을 파악하고, </a:t>
            </a:r>
            <a:br>
              <a:rPr b="1" lang="ko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웹 페이지 대시보드로 구현</a:t>
            </a:r>
            <a:endParaRPr b="1" sz="1200">
              <a:solidFill>
                <a:srgbClr val="D9D9D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 b="1710" l="0" r="0" t="0"/>
          <a:stretch/>
        </p:blipFill>
        <p:spPr>
          <a:xfrm>
            <a:off x="435437" y="128950"/>
            <a:ext cx="8273125" cy="488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3"/>
          <p:cNvPicPr preferRelativeResize="0"/>
          <p:nvPr/>
        </p:nvPicPr>
        <p:blipFill rotWithShape="1">
          <a:blip r:embed="rId3">
            <a:alphaModFix/>
          </a:blip>
          <a:srcRect b="76751" l="0" r="0" t="0"/>
          <a:stretch/>
        </p:blipFill>
        <p:spPr>
          <a:xfrm>
            <a:off x="33625" y="7"/>
            <a:ext cx="9144001" cy="6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75" y="2164025"/>
            <a:ext cx="4647801" cy="26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 b="0" l="0" r="0" t="56900"/>
          <a:stretch/>
        </p:blipFill>
        <p:spPr>
          <a:xfrm>
            <a:off x="33625" y="766595"/>
            <a:ext cx="9144001" cy="12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/>
          <p:nvPr/>
        </p:nvSpPr>
        <p:spPr>
          <a:xfrm>
            <a:off x="5084775" y="2118450"/>
            <a:ext cx="3815700" cy="27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종목별 그래프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687" y="2970009"/>
            <a:ext cx="3609876" cy="175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6500"/>
              <a:t>Thank You</a:t>
            </a:r>
            <a:endParaRPr sz="6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679300" y="1014275"/>
            <a:ext cx="3080400" cy="2801400"/>
          </a:xfrm>
          <a:prstGeom prst="rect">
            <a:avLst/>
          </a:prstGeom>
          <a:solidFill>
            <a:srgbClr val="FFFFFF">
              <a:alpha val="2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28500" y="287600"/>
            <a:ext cx="23610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ontents </a:t>
            </a:r>
            <a:endParaRPr b="1" i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127" y="1757100"/>
            <a:ext cx="2164475" cy="30995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9334425" y="0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lphaL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데이터 분석 결과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기대효과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lphaL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분석을 통한 인사이트 도출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lphaL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향후 개선 사항 및 기대효과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개발후기 및 느낀점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90125" y="1220350"/>
            <a:ext cx="40425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프로젝트 개요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기획 배경 및 목표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구성원 및 역할</a:t>
            </a:r>
            <a:endParaRPr sz="15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790125" y="2516325"/>
            <a:ext cx="40425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 startAt="2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프로세싱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데이터 수집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데이터 분석</a:t>
            </a:r>
            <a:endParaRPr sz="15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1797" r="0" t="0"/>
          <a:stretch/>
        </p:blipFill>
        <p:spPr>
          <a:xfrm>
            <a:off x="7807800" y="4603675"/>
            <a:ext cx="1336202" cy="4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배경 - 주식 콘텐츠 열풍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197150" y="4040325"/>
            <a:ext cx="6749700" cy="6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/>
              <a:t>과연 뉴스 매체나 주식 유튜버를 어느 정도 신뢰해도 되는 걸까?</a:t>
            </a:r>
            <a:endParaRPr b="1" i="1" sz="1800"/>
          </a:p>
        </p:txBody>
      </p:sp>
      <p:sp>
        <p:nvSpPr>
          <p:cNvPr id="92" name="Google Shape;92;p16"/>
          <p:cNvSpPr txBox="1"/>
          <p:nvPr/>
        </p:nvSpPr>
        <p:spPr>
          <a:xfrm>
            <a:off x="6198625" y="33958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D9D9D9"/>
                </a:solidFill>
              </a:rPr>
              <a:t>https://www.techm.kr/news/articleView.html?idxno=79924</a:t>
            </a:r>
            <a:endParaRPr sz="800">
              <a:solidFill>
                <a:srgbClr val="D9D9D9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97125" y="33958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D9D9D9"/>
                </a:solidFill>
              </a:rPr>
              <a:t>https://newsis.com/view/?id=NISX20210210_0001336760</a:t>
            </a:r>
            <a:endParaRPr sz="800">
              <a:solidFill>
                <a:srgbClr val="D9D9D9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000" y="1457375"/>
            <a:ext cx="3000001" cy="187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6050" t="0"/>
          <a:stretch/>
        </p:blipFill>
        <p:spPr>
          <a:xfrm>
            <a:off x="219100" y="1471400"/>
            <a:ext cx="2703999" cy="20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 b="3809" l="0" r="12418" t="0"/>
          <a:stretch/>
        </p:blipFill>
        <p:spPr>
          <a:xfrm>
            <a:off x="3208862" y="1471400"/>
            <a:ext cx="2703999" cy="19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071988" y="3395788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D9D9D9"/>
                </a:solidFill>
              </a:rPr>
              <a:t>https://www.yna.co.kr/view/AKR20200928117400797</a:t>
            </a:r>
            <a:endParaRPr sz="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구성원 및 역할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50" y="2034350"/>
            <a:ext cx="1503350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575" y="2148950"/>
            <a:ext cx="1604125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125" y="2123700"/>
            <a:ext cx="1442100" cy="14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6">
            <a:alphaModFix/>
          </a:blip>
          <a:srcRect b="0" l="0" r="58790" t="0"/>
          <a:stretch/>
        </p:blipFill>
        <p:spPr>
          <a:xfrm>
            <a:off x="5494225" y="1982925"/>
            <a:ext cx="1503350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9525" y="2048851"/>
            <a:ext cx="1442100" cy="14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515825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정길종(팀장)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252453" y="3681400"/>
            <a:ext cx="14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김형림(부팀장)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126513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윤보람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840088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채길호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7467638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인태우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613400" y="1741500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종목 선정 기준</a:t>
            </a:r>
            <a:endParaRPr b="1" sz="18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- 시가총액 기준 상위 10개</a:t>
            </a:r>
            <a:endParaRPr b="1" sz="18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: 삼성 하이닉스 현대차 엘지화학</a:t>
            </a:r>
            <a:endParaRPr>
              <a:solidFill>
                <a:srgbClr val="113687"/>
              </a:solidFill>
            </a:endParaRPr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235500" y="926550"/>
            <a:ext cx="36786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 수집 데이터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1. 주식가격 : 업종별, 날짜별 종가 데이터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2. 언론사 : 보도 자료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(매일경제, 머니투데이)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3. 유튜브 스크립트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4572000" y="2988450"/>
            <a:ext cx="353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어제</a:t>
            </a: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 15시부터 오늘 </a:t>
            </a: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시까지 데이터 </a:t>
            </a:r>
            <a:b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→ 내일 종가에 예측에 적용</a:t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+ 휴장일(주말 &amp; 공휴일) 처리</a:t>
            </a:r>
            <a:endParaRPr b="1" sz="1100">
              <a:solidFill>
                <a:srgbClr val="11368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3507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주식가격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25" y="1774450"/>
            <a:ext cx="4348334" cy="27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700" y="1715525"/>
            <a:ext cx="3207500" cy="26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5" y="1405075"/>
            <a:ext cx="2995349" cy="7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0" r="0" t="7834"/>
          <a:stretch/>
        </p:blipFill>
        <p:spPr>
          <a:xfrm>
            <a:off x="1069375" y="915100"/>
            <a:ext cx="4099550" cy="294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미디어 선정 기준 - 뉴스</a:t>
            </a:r>
            <a:endParaRPr sz="2800"/>
          </a:p>
        </p:txBody>
      </p:sp>
      <p:sp>
        <p:nvSpPr>
          <p:cNvPr id="135" name="Google Shape;135;p20"/>
          <p:cNvSpPr txBox="1"/>
          <p:nvPr/>
        </p:nvSpPr>
        <p:spPr>
          <a:xfrm>
            <a:off x="1115600" y="3796800"/>
            <a:ext cx="30000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99999"/>
                </a:solidFill>
              </a:rPr>
              <a:t>https://plugin-b.tistory.com/52</a:t>
            </a:r>
            <a:endParaRPr sz="800">
              <a:solidFill>
                <a:srgbClr val="999999"/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1107182" y="1364275"/>
            <a:ext cx="4002900" cy="2121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150" y="945288"/>
            <a:ext cx="2005625" cy="28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972500" y="520700"/>
            <a:ext cx="39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600"/>
              <a:buFont typeface="Roboto"/>
              <a:buChar char="●"/>
            </a:pPr>
            <a:r>
              <a:rPr b="1" lang="ko" sz="16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2020년도 경제신문 순위 10 비교</a:t>
            </a:r>
            <a:endParaRPr b="1" sz="16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1107182" y="1821475"/>
            <a:ext cx="4002900" cy="2121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미디어 선정 기준 - 유튜브 채널</a:t>
            </a:r>
            <a:endParaRPr sz="2800"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2800" y="595200"/>
            <a:ext cx="1766675" cy="25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484200" y="386000"/>
            <a:ext cx="39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600"/>
              <a:buFont typeface="Roboto"/>
              <a:buChar char="●"/>
            </a:pPr>
            <a:r>
              <a:rPr b="1" lang="ko" sz="16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증권회사 채널</a:t>
            </a:r>
            <a:endParaRPr b="1" sz="16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4571988" y="386000"/>
            <a:ext cx="39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600"/>
              <a:buFont typeface="Roboto"/>
              <a:buChar char="●"/>
            </a:pPr>
            <a:r>
              <a:rPr b="1" lang="ko" sz="16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주식 콘텐츠 유튜버</a:t>
            </a:r>
            <a:endParaRPr b="1" sz="16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020" y="1108173"/>
            <a:ext cx="2231975" cy="83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020" y="1997612"/>
            <a:ext cx="3591078" cy="95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187" y="2822806"/>
            <a:ext cx="2806988" cy="72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226" y="1953416"/>
            <a:ext cx="3156950" cy="7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202" y="1108176"/>
            <a:ext cx="2318499" cy="7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